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7" r:id="rId4"/>
    <p:sldId id="268" r:id="rId5"/>
    <p:sldId id="277" r:id="rId6"/>
    <p:sldId id="259" r:id="rId7"/>
    <p:sldId id="278" r:id="rId8"/>
    <p:sldId id="269" r:id="rId9"/>
    <p:sldId id="270" r:id="rId10"/>
    <p:sldId id="271" r:id="rId11"/>
    <p:sldId id="279" r:id="rId12"/>
    <p:sldId id="281" r:id="rId13"/>
    <p:sldId id="282" r:id="rId14"/>
    <p:sldId id="272" r:id="rId15"/>
    <p:sldId id="273" r:id="rId16"/>
    <p:sldId id="274" r:id="rId17"/>
    <p:sldId id="275" r:id="rId18"/>
    <p:sldId id="280" r:id="rId19"/>
    <p:sldId id="276" r:id="rId20"/>
    <p:sldId id="283" r:id="rId21"/>
    <p:sldId id="284" r:id="rId22"/>
    <p:sldId id="285" r:id="rId2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192FFBE-F506-4426-878B-83239DACF7EC}">
          <p14:sldIdLst>
            <p14:sldId id="256"/>
            <p14:sldId id="257"/>
            <p14:sldId id="267"/>
            <p14:sldId id="268"/>
            <p14:sldId id="277"/>
            <p14:sldId id="259"/>
            <p14:sldId id="278"/>
            <p14:sldId id="269"/>
            <p14:sldId id="270"/>
            <p14:sldId id="271"/>
            <p14:sldId id="279"/>
            <p14:sldId id="281"/>
            <p14:sldId id="282"/>
            <p14:sldId id="272"/>
            <p14:sldId id="273"/>
            <p14:sldId id="274"/>
            <p14:sldId id="275"/>
            <p14:sldId id="280"/>
            <p14:sldId id="276"/>
            <p14:sldId id="283"/>
            <p14:sldId id="284"/>
            <p14:sldId id="285"/>
          </p14:sldIdLst>
        </p14:section>
        <p14:section name="Раздел без заголовка" id="{38B64715-F0B0-4071-9363-7A24B1780B8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86" autoAdjust="0"/>
  </p:normalViewPr>
  <p:slideViewPr>
    <p:cSldViewPr snapToGrid="0">
      <p:cViewPr varScale="1">
        <p:scale>
          <a:sx n="81" d="100"/>
          <a:sy n="81" d="100"/>
        </p:scale>
        <p:origin x="24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21590-B4A7-4DDC-BC9C-F6301E675EF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A127C-116A-4258-AC88-3521145026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A127C-116A-4258-AC88-35211450265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1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75434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822960" y="3947040"/>
            <a:ext cx="75434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88280" y="394704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822960" y="394704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0" name="Рисунок 39"/>
          <p:cNvPicPr/>
          <p:nvPr/>
        </p:nvPicPr>
        <p:blipFill>
          <a:blip r:embed="rId2"/>
          <a:stretch/>
        </p:blipFill>
        <p:spPr>
          <a:xfrm>
            <a:off x="2073600" y="1845360"/>
            <a:ext cx="5042160" cy="4023000"/>
          </a:xfrm>
          <a:prstGeom prst="rect">
            <a:avLst/>
          </a:prstGeom>
          <a:ln>
            <a:noFill/>
          </a:ln>
        </p:spPr>
      </p:pic>
      <p:pic>
        <p:nvPicPr>
          <p:cNvPr id="41" name="Рисунок 40"/>
          <p:cNvPicPr/>
          <p:nvPr/>
        </p:nvPicPr>
        <p:blipFill>
          <a:blip r:embed="rId2"/>
          <a:stretch/>
        </p:blipFill>
        <p:spPr>
          <a:xfrm>
            <a:off x="2073600" y="1845360"/>
            <a:ext cx="5042160" cy="4023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3681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88280" y="1845720"/>
            <a:ext cx="3681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822960" y="286560"/>
            <a:ext cx="7543440" cy="672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822960" y="394704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88280" y="1845720"/>
            <a:ext cx="3681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3681000" cy="402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88280" y="394704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22960" y="184572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88280" y="1845720"/>
            <a:ext cx="368100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822960" y="3947040"/>
            <a:ext cx="7543440" cy="19188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6400800"/>
            <a:ext cx="914364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0" y="6334200"/>
            <a:ext cx="9143640" cy="65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894960" y="1737720"/>
            <a:ext cx="747540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4504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ru-RU" sz="4800" b="0" strike="noStrike" spc="-49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822960" y="1845720"/>
            <a:ext cx="7543440" cy="4023000"/>
          </a:xfrm>
          <a:prstGeom prst="rect">
            <a:avLst/>
          </a:prstGeom>
        </p:spPr>
        <p:txBody>
          <a:bodyPr lIns="0" r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91440" indent="-91080">
              <a:lnSpc>
                <a:spcPct val="100000"/>
              </a:lnSpc>
              <a:buClr>
                <a:srgbClr val="99CB38"/>
              </a:buClr>
              <a:buFont typeface="Calibri"/>
              <a:buChar char=" "/>
            </a:pPr>
            <a:r>
              <a:rPr lang="ru-RU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</a:p>
          <a:p>
            <a:pPr marL="384120" lvl="1" indent="-182520">
              <a:lnSpc>
                <a:spcPct val="100000"/>
              </a:lnSpc>
              <a:buClr>
                <a:srgbClr val="99CB38"/>
              </a:buClr>
              <a:buFont typeface="Calibri"/>
              <a:buChar char="◦"/>
            </a:pPr>
            <a:r>
              <a:rPr lang="ru-RU" sz="18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67000" lvl="2" indent="-182520">
              <a:lnSpc>
                <a:spcPct val="100000"/>
              </a:lnSpc>
              <a:buClr>
                <a:srgbClr val="99CB38"/>
              </a:buClr>
              <a:buFont typeface="Calibri"/>
              <a:buChar char="◦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9880" lvl="3" indent="-182520">
              <a:lnSpc>
                <a:spcPct val="100000"/>
              </a:lnSpc>
              <a:buClr>
                <a:srgbClr val="99CB38"/>
              </a:buClr>
              <a:buFont typeface="Calibri"/>
              <a:buChar char="◦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32760" lvl="4" indent="-182520">
              <a:lnSpc>
                <a:spcPct val="100000"/>
              </a:lnSpc>
              <a:buClr>
                <a:srgbClr val="99CB38"/>
              </a:buClr>
              <a:buFont typeface="Calibri"/>
              <a:buChar char="◦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20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822960" y="6459840"/>
            <a:ext cx="185400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9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15.12.17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764800" y="6459840"/>
            <a:ext cx="36169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425360" y="6459840"/>
            <a:ext cx="98352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70FE4D4-60C6-47F8-963D-8F72FEF860FA}" type="slidenum">
              <a:rPr lang="ru-RU" sz="10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ia.edu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.permkrai.ru/dokumenty/246859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inobr.permkrai.ru/activity/gia9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785880" y="3000240"/>
            <a:ext cx="792936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4800" b="1" strike="noStrike" spc="-49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Планирование, организация и проведение </a:t>
            </a:r>
            <a:r>
              <a:rPr lang="ru-RU" sz="4800" b="1" strike="noStrike" spc="-49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ГИА-2022</a:t>
            </a:r>
            <a:r>
              <a:rPr lang="ru-RU" sz="4800" b="1" strike="noStrike" spc="-49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
</a:t>
            </a:r>
            <a:r>
              <a:rPr lang="ru-RU" sz="3600" b="1" strike="noStrike" spc="-49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родительское собрание в 9-х классах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3" name="Рисунок 5"/>
          <p:cNvPicPr/>
          <p:nvPr/>
        </p:nvPicPr>
        <p:blipFill>
          <a:blip r:embed="rId2"/>
          <a:stretch/>
        </p:blipFill>
        <p:spPr>
          <a:xfrm>
            <a:off x="251640" y="188640"/>
            <a:ext cx="1213560" cy="121356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6646985" y="6396480"/>
            <a:ext cx="2210815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pc="-1" dirty="0" smtClean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Январь-</a:t>
            </a:r>
            <a:r>
              <a:rPr lang="ru-RU" sz="2400" b="1" strike="noStrike" spc="-1" dirty="0" smtClean="0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2022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663009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ГИА: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213338"/>
            <a:ext cx="7543440" cy="4655382"/>
          </a:xfrm>
        </p:spPr>
        <p:txBody>
          <a:bodyPr/>
          <a:lstStyle/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.Перерыв между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экзаменами не менее 2-х дней;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.Продолжительность экзамена не включает время, выделенное на подготовительные мероприятия и проведение инструктажа;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.Индивидуальный комплект экзаменационных материалов включает: КИМ + бланк регистрации + бланк ответов на задания КИМ + дополнительные бланки ответов.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.Не позднее, чем за 2 недели до начала экзаменов, выпускник под подпись в ОО получает Уведомление о месте и времени проведения ГИА по выбранным предметам.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на экзамен брать не надо!!!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87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698178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ОГЭ – 2022 (основной период)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116623"/>
            <a:ext cx="7543440" cy="4752097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мая (пятница) – иностранные языки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мая (суббота) – иностранные языки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мая (вторник) – математика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мая (пятница) – обществознание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июня (среда) – история, физика, биология, химия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июня (вторник) – биология, информатика и ИКТ, география, химия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июня (пятница) – литература, физика, информатика и ИКТ, география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июня (среда) – русский язык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27-30 июня – резервные дни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1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ОГЭ 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406769"/>
            <a:ext cx="7543440" cy="446195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– 235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235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– 235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– 180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– 180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История- 180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– 180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– 180 минут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 – 150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– 150 минут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 – 120 минут + 15 минут раздел «Говорение»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020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733348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средств обучения и воспитания: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019909"/>
            <a:ext cx="7543440" cy="4848812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орфографический словарь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линейка, не содержащая справочной информации; справочные материалы, содержащие основные формулы курса математики ООО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линейка, непрограммируемый калькулятор, лабораторное оборудование для выполнения эксперимента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непрограммируемый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калькулятор, лабораторное оборудование для выполнения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эксперимента, Периодическая система химических элементов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Д.И.Менделеева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таблица растворимости солей, кислот и оснований в воде, электрохимический ряд напряжений металлов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линейка, непрограммируемый калькулятор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орфографический словарь, полные тексты художественных произведений, сборники лирики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линейка, географические атласы 7-9 классов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технические средства, обеспечивающие воспроизведение аудиозаписей, компьютерная техника, не имеющая доступ к сети «Интернет»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компьютерная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техника, не имеющая доступ к сети «Интернет»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655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706971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143000"/>
            <a:ext cx="7543440" cy="4725720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1.Сопровождение на экзамен (приказ по ОО). Сбор у школы № 42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2.Вход в ППЭ не ранее 09.00 по местному времени;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3.Вход в ППЭ на основании списков распределения участников ППЭ;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4.При себе иметь: паспорт,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гелевую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ручку с черной пастой, средства обучения и воспитания (линейка, непрограммируемый калькулятор),  воду, шоколад. При необходимости – лекарства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5.Запрещается при себе иметь средства связи, выносить из аудитории ЭМ, фотографировать или передавать информацию.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УДАЛЕНИЕ!</a:t>
            </a:r>
          </a:p>
          <a:p>
            <a:pPr marL="0" indent="0" algn="just">
              <a:buNone/>
            </a:pPr>
            <a:endPara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6.До входа в ППЭ: места для хранения личных вещей (ценные вещи можно отдать сопровождающему);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7.Вход в ППЭ – стационарный или переносной металлоискатель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8.Экзамен проходит в спокойной и доброжелательной обстановке: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нструктаж, выдача ИК и черновиков (не проверяются), заполнение регистрационного бланка, объявление начала и окончания экзамена (фиксируется на доске), выполнение экзаменационной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4148974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698178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/>
          </p:nvPr>
        </p:nvSpPr>
        <p:spPr>
          <a:xfrm>
            <a:off x="571500" y="984738"/>
            <a:ext cx="7794900" cy="4883982"/>
          </a:xfrm>
        </p:spPr>
        <p:txBody>
          <a:bodyPr/>
          <a:lstStyle/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9.Первая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инструктажа в 09.50, не ранее 10.00 – выдача индивидуальных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Опоздал – никто дополнительно объяснять не будет, время не продлят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10.Грамотно распределить время!!!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30 минут и за 5 минут до окончания экзамена организатор предупреждает о переносе ответов в бланки.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Если закончил экзамен досрочно, можешь сдать бланки ответов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подпись в протоколе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покинуть аудиторию.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12.Сопровождающий довозит обучающихся до школы или дети самостоятельно идут домой.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27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78610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 оценивание экзаменационных работ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169377"/>
            <a:ext cx="7543440" cy="469934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1.Оценивание: первичный балл/ по 100-балльной шкале. Приказ Министерства Просвещения РФ о минимальном балле (2022 год);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2.Часть 1  - автоматизированная проверка, Часть 2 – предметные комиссии (2 независимых эксперта по критериям, в случае большого расхождения баллов – 3 эксперт).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3.Сроки проверки –приказ МП РФ (до 10 дней). Официальная дата – дата Протокола, который по защищенному каналу выставляется в Личном кабинете школы.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4.Сдача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резервные сроки, если пропустил экзамен или не закончил экзамен по уважительной причине (документ) и если не более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неудовлетворительных результатов из четырех сдаваемых экзаменов.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418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865232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апелляцию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380392"/>
            <a:ext cx="7543440" cy="44883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1.При нарушении порядка проведения экзамена.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члену ГЭК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экзамена до выхода из ППЭ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Рассматривается конфликтной комиссией в течение 2-х рабочих дней. При удовлетворении – возможность сдать экзамен в резервный день.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2.При несогласии с выставленными баллами (только по 2 части).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Подается в школе в течение 2-х рабочих дней со дня официального оглашения результатов. Итог – увеличение или уменьшение баллов.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69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698178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ОГЭ – 2022 в дополнительный период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116623"/>
            <a:ext cx="7543440" cy="4752097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получившие на ГИА неудовлетворительные результаты не более чем по двум учебным предметам;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частники ГИА, не явившиеся на экзамены в основной период по уважительным причинам, подтвержденным документально;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ГИА, не завершившие выполнение экзаменационной работы по уважительной причине, подтвержденной документально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Сроки: СЕНТЯБРЬ 2022 года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45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59"/>
            <a:ext cx="7543440" cy="2781955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процедуре проведения ГИА – 2022 на сайте школы в разделе «Выпускникам»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портал ГИА-9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gia.edu.ru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2514600"/>
            <a:ext cx="7543440" cy="3156438"/>
          </a:xfrm>
        </p:spPr>
        <p:txBody>
          <a:bodyPr/>
          <a:lstStyle/>
          <a:p>
            <a:pPr marL="0" indent="0" algn="ctr">
              <a:buNone/>
            </a:pP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822960" y="286560"/>
            <a:ext cx="7543440" cy="7131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85000"/>
              </a:lnSpc>
            </a:pPr>
            <a:r>
              <a:rPr lang="ru-RU" sz="3600" b="0" strike="noStrike" spc="-49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</a:t>
            </a:r>
            <a:r>
              <a:rPr lang="ru-RU" sz="3600" b="0" strike="noStrike" spc="-49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обсуждения: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785880" y="1776046"/>
            <a:ext cx="7543440" cy="3552092"/>
          </a:xfrm>
          <a:prstGeom prst="rect">
            <a:avLst/>
          </a:prstGeom>
          <a:noFill/>
          <a:ln>
            <a:noFill/>
          </a:ln>
        </p:spPr>
        <p:txBody>
          <a:bodyPr lIns="0" rIns="0"/>
          <a:lstStyle/>
          <a:p>
            <a:pPr marL="91440" indent="-91080">
              <a:lnSpc>
                <a:spcPct val="90000"/>
              </a:lnSpc>
              <a:buClr>
                <a:srgbClr val="99CB38"/>
              </a:buClr>
              <a:buFont typeface="Calibri"/>
              <a:buChar char=" "/>
            </a:pPr>
            <a:r>
              <a:rPr lang="ru-RU" sz="24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1.Общие положения о ГИА - </a:t>
            </a:r>
            <a:r>
              <a:rPr lang="ru-RU" sz="2400" b="1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strike="noStrike" spc="-1" dirty="0" smtClean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080">
              <a:lnSpc>
                <a:spcPct val="90000"/>
              </a:lnSpc>
              <a:buClr>
                <a:srgbClr val="99CB38"/>
              </a:buClr>
              <a:buFont typeface="Calibri"/>
              <a:buChar char=" "/>
            </a:pPr>
            <a:r>
              <a:rPr lang="ru-RU" sz="24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24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по русскому языку</a:t>
            </a:r>
            <a:endParaRPr lang="ru-RU" sz="2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080">
              <a:lnSpc>
                <a:spcPct val="90000"/>
              </a:lnSpc>
              <a:buClr>
                <a:srgbClr val="99CB38"/>
              </a:buClr>
              <a:buFont typeface="Calibri"/>
              <a:buChar char=" "/>
            </a:pPr>
            <a:r>
              <a:rPr lang="ru-RU" sz="24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экзамены </a:t>
            </a:r>
            <a:r>
              <a:rPr lang="ru-RU" sz="24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ГИА-9 (ОГЭ</a:t>
            </a:r>
            <a:r>
              <a:rPr lang="ru-RU" sz="2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ГВЭ)</a:t>
            </a:r>
            <a:endParaRPr lang="ru-RU" sz="2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080">
              <a:lnSpc>
                <a:spcPct val="90000"/>
              </a:lnSpc>
              <a:buClr>
                <a:srgbClr val="99CB38"/>
              </a:buClr>
              <a:buFont typeface="Calibri"/>
              <a:buChar char=" "/>
            </a:pPr>
            <a:r>
              <a:rPr lang="ru-RU" sz="24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Процедура проведения ГИА по программам ООО</a:t>
            </a:r>
            <a:endParaRPr lang="ru-RU" sz="2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080">
              <a:lnSpc>
                <a:spcPct val="90000"/>
              </a:lnSpc>
              <a:buClr>
                <a:srgbClr val="99CB38"/>
              </a:buClr>
              <a:buFont typeface="Calibri"/>
              <a:buChar char=" "/>
            </a:pPr>
            <a:r>
              <a:rPr lang="ru-RU" sz="24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Подготовка к ГИА-2021</a:t>
            </a:r>
            <a:endParaRPr lang="ru-RU" sz="2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" indent="-91080">
              <a:lnSpc>
                <a:spcPct val="100000"/>
              </a:lnSpc>
            </a:pPr>
            <a:r>
              <a:rPr lang="ru-RU" sz="20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trike="noStrike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b="1" strike="noStrike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Разное.</a:t>
            </a:r>
            <a:endParaRPr lang="ru-RU" sz="2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sz="20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Рисунок 4"/>
          <p:cNvPicPr/>
          <p:nvPr/>
        </p:nvPicPr>
        <p:blipFill>
          <a:blip r:embed="rId2"/>
          <a:stretch/>
        </p:blipFill>
        <p:spPr>
          <a:xfrm>
            <a:off x="6143760" y="4500720"/>
            <a:ext cx="2214360" cy="1660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733348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ТОГЭ (ноябрь 2021 г.)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116623"/>
            <a:ext cx="7543440" cy="475209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68049"/>
              </p:ext>
            </p:extLst>
          </p:nvPr>
        </p:nvGraphicFramePr>
        <p:xfrm>
          <a:off x="822960" y="1116622"/>
          <a:ext cx="7459393" cy="453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6778">
                  <a:extLst>
                    <a:ext uri="{9D8B030D-6E8A-4147-A177-3AD203B41FA5}">
                      <a16:colId xmlns:a16="http://schemas.microsoft.com/office/drawing/2014/main" val="3290869372"/>
                    </a:ext>
                  </a:extLst>
                </a:gridCol>
                <a:gridCol w="1183765">
                  <a:extLst>
                    <a:ext uri="{9D8B030D-6E8A-4147-A177-3AD203B41FA5}">
                      <a16:colId xmlns:a16="http://schemas.microsoft.com/office/drawing/2014/main" val="3352613258"/>
                    </a:ext>
                  </a:extLst>
                </a:gridCol>
                <a:gridCol w="915561">
                  <a:extLst>
                    <a:ext uri="{9D8B030D-6E8A-4147-A177-3AD203B41FA5}">
                      <a16:colId xmlns:a16="http://schemas.microsoft.com/office/drawing/2014/main" val="3483725956"/>
                    </a:ext>
                  </a:extLst>
                </a:gridCol>
                <a:gridCol w="915561">
                  <a:extLst>
                    <a:ext uri="{9D8B030D-6E8A-4147-A177-3AD203B41FA5}">
                      <a16:colId xmlns:a16="http://schemas.microsoft.com/office/drawing/2014/main" val="437411061"/>
                    </a:ext>
                  </a:extLst>
                </a:gridCol>
                <a:gridCol w="913966">
                  <a:extLst>
                    <a:ext uri="{9D8B030D-6E8A-4147-A177-3AD203B41FA5}">
                      <a16:colId xmlns:a16="http://schemas.microsoft.com/office/drawing/2014/main" val="1197599506"/>
                    </a:ext>
                  </a:extLst>
                </a:gridCol>
                <a:gridCol w="916361">
                  <a:extLst>
                    <a:ext uri="{9D8B030D-6E8A-4147-A177-3AD203B41FA5}">
                      <a16:colId xmlns:a16="http://schemas.microsoft.com/office/drawing/2014/main" val="1098363763"/>
                    </a:ext>
                  </a:extLst>
                </a:gridCol>
                <a:gridCol w="987401">
                  <a:extLst>
                    <a:ext uri="{9D8B030D-6E8A-4147-A177-3AD203B41FA5}">
                      <a16:colId xmlns:a16="http://schemas.microsoft.com/office/drawing/2014/main" val="1468996112"/>
                    </a:ext>
                  </a:extLst>
                </a:gridCol>
              </a:tblGrid>
              <a:tr h="154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extLst>
                  <a:ext uri="{0D108BD9-81ED-4DB2-BD59-A6C34878D82A}">
                    <a16:rowId xmlns:a16="http://schemas.microsoft.com/office/drawing/2014/main" val="4207453283"/>
                  </a:ext>
                </a:extLst>
              </a:tr>
              <a:tr h="441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обучающихся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extLst>
                  <a:ext uri="{0D108BD9-81ED-4DB2-BD59-A6C34878D82A}">
                    <a16:rowId xmlns:a16="http://schemas.microsoft.com/office/drawing/2014/main" val="760926220"/>
                  </a:ext>
                </a:extLst>
              </a:tr>
              <a:tr h="740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«зачет» по всем четырем предметам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extLst>
                  <a:ext uri="{0D108BD9-81ED-4DB2-BD59-A6C34878D82A}">
                    <a16:rowId xmlns:a16="http://schemas.microsoft.com/office/drawing/2014/main" val="4179175671"/>
                  </a:ext>
                </a:extLst>
              </a:tr>
              <a:tr h="1010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«незачет» по всем четырем предметам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чел.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477" marR="40477" marT="0" marB="0"/>
                </a:tc>
                <a:extLst>
                  <a:ext uri="{0D108BD9-81ED-4DB2-BD59-A6C34878D82A}">
                    <a16:rowId xmlns:a16="http://schemas.microsoft.com/office/drawing/2014/main" val="1972771544"/>
                  </a:ext>
                </a:extLst>
              </a:tr>
              <a:tr h="772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«незачет» по двум обязательным предметам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extLst>
                  <a:ext uri="{0D108BD9-81ED-4DB2-BD59-A6C34878D82A}">
                    <a16:rowId xmlns:a16="http://schemas.microsoft.com/office/drawing/2014/main" val="1933160705"/>
                  </a:ext>
                </a:extLst>
              </a:tr>
              <a:tr h="1391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«незачет» по двум предметам по выбору, выполнив ТОГЭ по обязательным предметам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чел.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чел.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477" marR="404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чел.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477" marR="40477" marT="0" marB="0"/>
                </a:tc>
                <a:extLst>
                  <a:ext uri="{0D108BD9-81ED-4DB2-BD59-A6C34878D82A}">
                    <a16:rowId xmlns:a16="http://schemas.microsoft.com/office/drawing/2014/main" val="4233503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290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830063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257300"/>
            <a:ext cx="7543440" cy="46114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59084"/>
              </p:ext>
            </p:extLst>
          </p:nvPr>
        </p:nvGraphicFramePr>
        <p:xfrm>
          <a:off x="822958" y="1257297"/>
          <a:ext cx="7543445" cy="4883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635">
                  <a:extLst>
                    <a:ext uri="{9D8B030D-6E8A-4147-A177-3AD203B41FA5}">
                      <a16:colId xmlns:a16="http://schemas.microsoft.com/office/drawing/2014/main" val="3239821323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3776416828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2305780789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3738192678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4178405915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1734053964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3204214752"/>
                    </a:ext>
                  </a:extLst>
                </a:gridCol>
              </a:tblGrid>
              <a:tr h="351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9Г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9Д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4082160256"/>
                  </a:ext>
                </a:extLst>
              </a:tr>
              <a:tr h="424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обучающихся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3108994527"/>
                  </a:ext>
                </a:extLst>
              </a:tr>
              <a:tr h="375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выполняли работу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800377814"/>
                  </a:ext>
                </a:extLst>
              </a:tr>
              <a:tr h="432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справились с работой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(65%)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1860791110"/>
                  </a:ext>
                </a:extLst>
              </a:tr>
              <a:tr h="50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справились с работой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(35%)</a:t>
                      </a:r>
                      <a:endParaRPr lang="ru-RU" sz="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1697008794"/>
                  </a:ext>
                </a:extLst>
              </a:tr>
              <a:tr h="2069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типичные ошибки: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gridSpan="6"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1.Незнание формул сокращенного умножения ( 7 класс);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2.Вычислительные навыки (незнание порядка действий, таблицы умножения,  неумение осуществлять практические расчеты по формулам);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3.Неумение выполнять преобразования алгебраических выражений, решать квадратные уравнения ( 8 класс);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4.Неумение строить и читать графики функций ( 7-9 класс);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5.Неумение строить и исследовать простейшие математические модели (5-9 класс); 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6.Несоблюдение алгоритма действий (пропуски логических шагов).</a:t>
                      </a:r>
                    </a:p>
                    <a:p>
                      <a:pPr marL="22860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8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2818711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33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705899"/>
          </a:xfrm>
        </p:spPr>
        <p:txBody>
          <a:bodyPr/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992459"/>
            <a:ext cx="7543440" cy="487626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10932"/>
              </p:ext>
            </p:extLst>
          </p:nvPr>
        </p:nvGraphicFramePr>
        <p:xfrm>
          <a:off x="822958" y="992460"/>
          <a:ext cx="7543445" cy="5340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7635">
                  <a:extLst>
                    <a:ext uri="{9D8B030D-6E8A-4147-A177-3AD203B41FA5}">
                      <a16:colId xmlns:a16="http://schemas.microsoft.com/office/drawing/2014/main" val="4198444852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1086629607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893981324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748462306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4024621092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2744658449"/>
                    </a:ext>
                  </a:extLst>
                </a:gridCol>
                <a:gridCol w="1077635">
                  <a:extLst>
                    <a:ext uri="{9D8B030D-6E8A-4147-A177-3AD203B41FA5}">
                      <a16:colId xmlns:a16="http://schemas.microsoft.com/office/drawing/2014/main" val="3647528318"/>
                    </a:ext>
                  </a:extLst>
                </a:gridCol>
              </a:tblGrid>
              <a:tr h="3195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3506362002"/>
                  </a:ext>
                </a:extLst>
              </a:tr>
              <a:tr h="48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обучающихся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1425997273"/>
                  </a:ext>
                </a:extLst>
              </a:tr>
              <a:tr h="483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выполняли работу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1036267243"/>
                  </a:ext>
                </a:extLst>
              </a:tr>
              <a:tr h="647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справились с работой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(62%)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4009499647"/>
                  </a:ext>
                </a:extLst>
              </a:tr>
              <a:tr h="811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справились с работой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(38%)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3116357981"/>
                  </a:ext>
                </a:extLst>
              </a:tr>
              <a:tr h="23072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типичные ошибки: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1.Синтаксический анализ (54%);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2.Орфографический анализ (65%);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3.Пунктуационный анализ (78%);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4.Нарушение структуры написания сочинения-рассуждения;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5.Нахождение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микротемы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исходного текста;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6.Приемы сжатия текста.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543" marR="52543" marT="0" marB="0"/>
                </a:tc>
                <a:extLst>
                  <a:ext uri="{0D108BD9-81ED-4DB2-BD59-A6C34878D82A}">
                    <a16:rowId xmlns:a16="http://schemas.microsoft.com/office/drawing/2014/main" val="95857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0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86862"/>
            <a:ext cx="7543440" cy="1081452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 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(ГИА)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9-х классов в 2021 году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723292"/>
            <a:ext cx="7543440" cy="4145428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IX классов проводится в соответствии с частью 5 статьи 59 Федерального закона от 29 декабря 2012 г. № 273-ФЗ «Об образовании в Российской Федерации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 Приказом Министерства Просвещения Российской Федерации «Об утверждении Порядка проведения государственной итоговой аттестации по образовательным программам основного общего образования», № 189/1513 от 07 ноября 2018 г.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проводится в целях определения соответствия результатов освоения обучающимися образовательных программ ООО соответствующим требованиям ФГОС ООО.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проводится в форме ОГЭ (ГВЭ) с использованием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стандартизированной формы.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является обязательной для выпускников основной школы.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литература, физика, химия, биология, география, история, обществознание, информатика и ИКТ, иностранный язык.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ОВЗ, дети-инвалиды и инвалиды имеют право сократить количество предметов ГИА до двух обязательных: математики и русского языка. 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8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1269678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286560"/>
            <a:ext cx="7543440" cy="599114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1.Успешное прохождение итогового собеседования по русскому языку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(09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г.);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2.Освоение в полном объеме образовательных программ основного общего образования по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предметам учебного плана. Допуск к ГИА определяется решением педагогического совета (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05.05.2022 г.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22 апреля 2022 г. все академические задолженности должны быть ликвидированы.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4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собеседование по русскому языку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791308"/>
            <a:ext cx="7543440" cy="5389684"/>
          </a:xfrm>
        </p:spPr>
        <p:txBody>
          <a:bodyPr/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проводится для обучающихся и экстернов по текстам, темам и заданиям, сформированным по часовым поясам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Приказ Министерства образования и науки Пермского края от 27.12.2021 № 26-01-06-1443 «Об утверждении Порядка проведения итогового собеседования по русскому языку для экстернов и обучающихся по образовательным программам основного общего образования на территории Пермского края в 2021-2022 учебном году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 итогового собеседования по русскому языку необходимо выполнить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задания: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вслух;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Пересказ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привлечением дополнительной информации;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ысказывание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монолога на одну из выбранных тем;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иалог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экзаменатором.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Оцениваться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 итогового собеседования по русскому языку будут по системе «зачет» / «незачет».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Минимальное количество баллов – 10 баллов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Максимальное количество баллов – 20 баллов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05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395640" y="548640"/>
            <a:ext cx="8516880" cy="5270400"/>
          </a:xfrm>
          <a:prstGeom prst="rect">
            <a:avLst/>
          </a:prstGeom>
          <a:noFill/>
          <a:ln>
            <a:noFill/>
          </a:ln>
        </p:spPr>
        <p:txBody>
          <a:bodyPr lIns="0" rIns="0"/>
          <a:lstStyle/>
          <a:p>
            <a:pPr marL="360" algn="just">
              <a:lnSpc>
                <a:spcPct val="100000"/>
              </a:lnSpc>
              <a:buClr>
                <a:srgbClr val="99CB38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Для участия в ИС-9 участники не позднее чем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две недели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до начала проведения ИС-9 подают заявление и согласие на обработку персональных данных в образовательные организации, в которых обучающиеся осваивают образовательные программы основного общего образования.</a:t>
            </a:r>
          </a:p>
          <a:p>
            <a:pPr marL="91440" indent="-91080" algn="just">
              <a:lnSpc>
                <a:spcPct val="100000"/>
              </a:lnSpc>
              <a:buClr>
                <a:srgbClr val="99CB38"/>
              </a:buClr>
              <a:buFont typeface="Calibri"/>
              <a:buChar char=" 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99CB38"/>
              </a:buCl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ИС-9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вторую среду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(9 февраля)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 по текстам, темам и заданиям, сформированным по часовым поясам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99CB38"/>
              </a:buClr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99CB38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Продолжительность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ИС-9 для каждого участника итогового собеседования составляет в среднем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Для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ИС-9 с ОВЗ, детей-инвалидов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инвалидов продолжительность проведения собеседования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на 30 минут. 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Действие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 итогового собеседования как допуска к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ГИА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бессрочно. </a:t>
            </a:r>
          </a:p>
          <a:p>
            <a:pPr marL="91440" indent="-91080" algn="just">
              <a:lnSpc>
                <a:spcPct val="100000"/>
              </a:lnSpc>
              <a:buClr>
                <a:srgbClr val="99CB38"/>
              </a:buClr>
              <a:buFont typeface="Calibri"/>
              <a:buChar char=" "/>
            </a:pPr>
            <a:endParaRPr lang="ru-RU" sz="2400" b="0" strike="noStrike" spc="-1" dirty="0"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641838"/>
            <a:ext cx="7543440" cy="905608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Повторная сдача ИС-9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914401"/>
            <a:ext cx="7543440" cy="4954320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допускаются к ИС-9 в дополнительные сроки в текущем учебном году (во вторую рабочую среду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рабочий понедельник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участники: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получившие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итоговому собеседованию неудовлетворительный результат («незачет»);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явившиеся на итоговое собеседование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уважительным причинам (болезнь или иные обстоятельства), подтвержденным документально.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завершившие итоговое собеседование по уважительным причинам (болезнь или иные обстоятельства), подтвержденным документально.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58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30822"/>
            <a:ext cx="7543440" cy="720969"/>
          </a:xfrm>
        </p:spPr>
        <p:txBody>
          <a:bodyPr/>
          <a:lstStyle/>
          <a:p>
            <a:r>
              <a:rPr lang="ru-RU" sz="2400" b="1" spc="-1" dirty="0"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на экзамены </a:t>
            </a:r>
            <a:r>
              <a:rPr lang="ru-RU" sz="2400" b="1" spc="-1" dirty="0" smtClean="0"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ГИА-9 (ОГЭ</a:t>
            </a:r>
            <a:r>
              <a:rPr lang="ru-RU" sz="2400" b="1" spc="-1" dirty="0"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ГВЭ)</a:t>
            </a:r>
            <a:r>
              <a:rPr lang="ru-RU" sz="2400" spc="-1" dirty="0"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pc="-1" dirty="0"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1732085"/>
            <a:ext cx="7543440" cy="413663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1.Подача заявления на участие в итоговом собеседовании по русскому языку до 26.01.2022 г.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2.Заполнение согласия на обработку персональных данных (совершеннолетние обучающиеся или родители (законные представители) до 26.01.2022;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3.Формирование региональной базы данных выпускников (РБД) до 30.01.2022;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4.Подача заявления на участие в ГИА по программам ООО (ОГЭ, ГВЭ):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01.03.2022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заполнить заявления до 11.02.2022 г.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 16.02.2022 – заполнение РБД выпускников, до 20.02.2022 – коррекция РБД);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5.Изменения после 01.03.2022 – по заявлению обучающегося рассматривает ГЭК (МО ПК),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веская причина, подтвержденная документально!</a:t>
            </a:r>
          </a:p>
          <a:p>
            <a:pPr marL="0" indent="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6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560"/>
            <a:ext cx="7543440" cy="478371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ГИА: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22960" y="677008"/>
            <a:ext cx="7543440" cy="550398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1.Рособрнадзор: разработка КИМ, критерии оценивания, хранение, определение минимального количества баллов, порядок  и процедура проведения ГИА, подготовка и отбор специалистов, аккредитация общественных наблюдателей, ознакомление с результатами ГИА, процедура работы с апелляциями и др.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см.сайт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2.Пунт проведения экзамена (ППЭ): председатель, уполномоченный ГЭК, технические специалисты, организаторы в (вне) аудитории. Медицинский работник;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 на базе школ района и города;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3.Аудитории: не более 15 человек, шахматная рассадка в соответствии с протоколом (пересаживаться нельзя!), 2 организатора. Видеонаблюдение в режиме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?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4.Сроки проведения ГИА –  приказ Министерства Просвещения РФ «Об утверждении единого расписания и продолжительности проведения основного государственного экзамена по каждому учебному предмету, требований к использованию средств обучения и воспитания при его проведении в 2022 году» № 836/1481 от 17 ноября 2021 года.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6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1880</Words>
  <Application>Microsoft Office PowerPoint</Application>
  <PresentationFormat>Экран (4:3)</PresentationFormat>
  <Paragraphs>310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Общие положения о государственной итоговой аттестации (ГИА) выпускников 9-х классов в 2021 году</vt:lpstr>
      <vt:lpstr>Допуск к ГИА:</vt:lpstr>
      <vt:lpstr>Итоговое собеседование по русскому языку</vt:lpstr>
      <vt:lpstr>Презентация PowerPoint</vt:lpstr>
      <vt:lpstr>Повторная сдача ИС-9  </vt:lpstr>
      <vt:lpstr>Регистрация на экзамены ГИА-9 (ОГЭ, ГВЭ) </vt:lpstr>
      <vt:lpstr>Организация проведения ГИА:</vt:lpstr>
      <vt:lpstr>Организация проведения ГИА:</vt:lpstr>
      <vt:lpstr>Расписание ОГЭ – 2022 (основной период)</vt:lpstr>
      <vt:lpstr>Продолжительность ОГЭ – 2022</vt:lpstr>
      <vt:lpstr>Допускается использование средств обучения и воспитания:</vt:lpstr>
      <vt:lpstr>В день экзамена:</vt:lpstr>
      <vt:lpstr>В день экзамена:</vt:lpstr>
      <vt:lpstr>Проверка и оценивание экзаменационных работ</vt:lpstr>
      <vt:lpstr>Право на апелляцию</vt:lpstr>
      <vt:lpstr> ОГЭ – 2022 в дополнительный период</vt:lpstr>
      <vt:lpstr>Информация о процедуре проведения ГИА – 2022 на сайте школы в разделе «Выпускникам»   Официальный портал ГИА-9 http://gia.edu.ru  </vt:lpstr>
      <vt:lpstr>Результаты мониторинга ТОГЭ (ноябрь 2021 г.)</vt:lpstr>
      <vt:lpstr>Математика</vt:lpstr>
      <vt:lpstr>Русский язык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«Подготовка к итоговой аттестации 2017 – 2018учебного года»</dc:title>
  <dc:subject/>
  <dc:creator>user</dc:creator>
  <dc:description/>
  <cp:lastModifiedBy>Глухих Наталья Васильевна</cp:lastModifiedBy>
  <cp:revision>179</cp:revision>
  <dcterms:modified xsi:type="dcterms:W3CDTF">2022-01-18T08:13:16Z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